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83" r:id="rId3"/>
    <p:sldId id="284" r:id="rId4"/>
    <p:sldId id="298" r:id="rId5"/>
    <p:sldId id="285" r:id="rId6"/>
    <p:sldId id="299" r:id="rId7"/>
    <p:sldId id="286" r:id="rId8"/>
    <p:sldId id="300" r:id="rId9"/>
    <p:sldId id="287" r:id="rId10"/>
    <p:sldId id="301" r:id="rId11"/>
    <p:sldId id="288" r:id="rId12"/>
    <p:sldId id="262" r:id="rId13"/>
    <p:sldId id="295" r:id="rId14"/>
    <p:sldId id="304" r:id="rId15"/>
    <p:sldId id="305" r:id="rId16"/>
    <p:sldId id="289" r:id="rId17"/>
    <p:sldId id="293" r:id="rId18"/>
    <p:sldId id="290" r:id="rId19"/>
    <p:sldId id="302" r:id="rId20"/>
    <p:sldId id="291" r:id="rId21"/>
    <p:sldId id="303" r:id="rId22"/>
    <p:sldId id="306" r:id="rId23"/>
    <p:sldId id="307" r:id="rId24"/>
    <p:sldId id="308" r:id="rId25"/>
    <p:sldId id="260" r:id="rId26"/>
    <p:sldId id="278" r:id="rId27"/>
    <p:sldId id="279" r:id="rId28"/>
    <p:sldId id="280" r:id="rId29"/>
    <p:sldId id="281" r:id="rId30"/>
    <p:sldId id="282" r:id="rId31"/>
  </p:sldIdLst>
  <p:sldSz cx="9144000" cy="5143500" type="screen16x9"/>
  <p:notesSz cx="6858000" cy="9144000"/>
  <p:embeddedFontLst>
    <p:embeddedFont>
      <p:font typeface="Barlow" charset="0"/>
      <p:regular r:id="rId33"/>
      <p:bold r:id="rId34"/>
      <p:italic r:id="rId35"/>
      <p:boldItalic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Mangal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77E4120C-21C6-4C17-8002-543A61543065}">
  <a:tblStyle styleId="{77E4120C-21C6-4C17-8002-543A61543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74" autoAdjust="0"/>
    <p:restoredTop sz="94660"/>
  </p:normalViewPr>
  <p:slideViewPr>
    <p:cSldViewPr>
      <p:cViewPr>
        <p:scale>
          <a:sx n="75" d="100"/>
          <a:sy n="75" d="100"/>
        </p:scale>
        <p:origin x="-1224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plotArea>
      <c:layout/>
      <c:pieChart>
        <c:varyColors val="1"/>
        <c:firstSliceAng val="0"/>
      </c:pieChart>
    </c:plotArea>
    <c:plotVisOnly val="1"/>
    <c:dispBlanksAs val="zero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26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Expected Expenditure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Steering &amp; Pedal                  40,000</c:v>
                </c:pt>
                <c:pt idx="1">
                  <c:v>Suspension                           20,000</c:v>
                </c:pt>
                <c:pt idx="2">
                  <c:v>Brakes                                    20,000</c:v>
                </c:pt>
                <c:pt idx="3">
                  <c:v>Power Train                          1,00,000</c:v>
                </c:pt>
                <c:pt idx="4">
                  <c:v>Body Frame                           60,000</c:v>
                </c:pt>
                <c:pt idx="5">
                  <c:v>Electricals                              30,000</c:v>
                </c:pt>
                <c:pt idx="6">
                  <c:v>Safety Equipment                 1,00,000</c:v>
                </c:pt>
                <c:pt idx="7">
                  <c:v>Fasteners                               5,000</c:v>
                </c:pt>
                <c:pt idx="8">
                  <c:v>Miscellaneous                       30,000</c:v>
                </c:pt>
              </c:strCache>
            </c:strRef>
          </c:cat>
          <c:val>
            <c:numRef>
              <c:f>Sheet1!$B$2:$B$10</c:f>
              <c:numCache>
                <c:formatCode>#,##0</c:formatCode>
                <c:ptCount val="9"/>
                <c:pt idx="0">
                  <c:v>40000</c:v>
                </c:pt>
                <c:pt idx="1">
                  <c:v>20000</c:v>
                </c:pt>
                <c:pt idx="2">
                  <c:v>20000</c:v>
                </c:pt>
                <c:pt idx="3">
                  <c:v>0</c:v>
                </c:pt>
                <c:pt idx="4">
                  <c:v>60000</c:v>
                </c:pt>
                <c:pt idx="5">
                  <c:v>30000</c:v>
                </c:pt>
                <c:pt idx="6">
                  <c:v>100000</c:v>
                </c:pt>
                <c:pt idx="7">
                  <c:v>5000</c:v>
                </c:pt>
                <c:pt idx="8">
                  <c:v>30000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  <c:dispBlanksAs val="zero"/>
  </c:chart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604365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302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209800" y="1310850"/>
            <a:ext cx="65532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DIRT RANGERS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95948548"/>
              </p:ext>
            </p:extLst>
          </p:nvPr>
        </p:nvGraphicFramePr>
        <p:xfrm>
          <a:off x="1981200" y="361949"/>
          <a:ext cx="6629400" cy="461085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314700"/>
                <a:gridCol w="3314700"/>
              </a:tblGrid>
              <a:tr h="197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dirty="0">
                          <a:effectLst/>
                        </a:rPr>
                        <a:t>Particulars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dirty="0">
                          <a:effectLst/>
                        </a:rPr>
                        <a:t>Proposed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198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90750" algn="l"/>
                        </a:tabLst>
                      </a:pPr>
                      <a:r>
                        <a:rPr lang="en-US" sz="1400" kern="1200">
                          <a:effectLst/>
                        </a:rPr>
                        <a:t>Overall Length	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72 </a:t>
                      </a:r>
                      <a:r>
                        <a:rPr lang="en-IN" sz="1400" kern="1200" dirty="0">
                          <a:effectLst/>
                        </a:rPr>
                        <a:t>Inches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232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Overall Width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60.5Inches(F</a:t>
                      </a:r>
                      <a:r>
                        <a:rPr lang="en-IN" sz="1400" kern="1200" dirty="0">
                          <a:effectLst/>
                        </a:rPr>
                        <a:t>)         </a:t>
                      </a:r>
                      <a:r>
                        <a:rPr lang="en-IN" sz="1400" kern="1200" dirty="0" smtClean="0">
                          <a:effectLst/>
                        </a:rPr>
                        <a:t>               60Inches(R</a:t>
                      </a:r>
                      <a:r>
                        <a:rPr lang="en-IN" sz="1400" kern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232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Ground Clearance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11Inches(F</a:t>
                      </a:r>
                      <a:r>
                        <a:rPr lang="en-IN" sz="1400" kern="1200" dirty="0">
                          <a:effectLst/>
                        </a:rPr>
                        <a:t>)         </a:t>
                      </a:r>
                      <a:r>
                        <a:rPr lang="en-IN" sz="1400" kern="1200" dirty="0" smtClean="0">
                          <a:effectLst/>
                        </a:rPr>
                        <a:t>                  10Inches(R</a:t>
                      </a:r>
                      <a:r>
                        <a:rPr lang="en-IN" sz="1400" kern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1978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Wheelbase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57Inches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232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Track Width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53Inches(F</a:t>
                      </a:r>
                      <a:r>
                        <a:rPr lang="en-IN" sz="1400" kern="1200" dirty="0">
                          <a:effectLst/>
                        </a:rPr>
                        <a:t>)       </a:t>
                      </a:r>
                      <a:r>
                        <a:rPr lang="en-IN" sz="1400" kern="1200" dirty="0" smtClean="0">
                          <a:effectLst/>
                        </a:rPr>
                        <a:t>                    50Inches(R</a:t>
                      </a:r>
                      <a:r>
                        <a:rPr lang="en-IN" sz="1400" kern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2462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Roll Cage Material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AISI </a:t>
                      </a:r>
                      <a:r>
                        <a:rPr lang="en-US" sz="1400" kern="1200" dirty="0" smtClean="0">
                          <a:effectLst/>
                        </a:rPr>
                        <a:t>4130-Carbon Steel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1978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Overall Weight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240kg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32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Engine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Briggs &amp; Stratton  305 cc  10HP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717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Transmission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Custom single speed reduction gear box with CVT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232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Tires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25x7-10(F)               </a:t>
                      </a:r>
                      <a:r>
                        <a:rPr lang="en-US" sz="1400" kern="1200" dirty="0" smtClean="0">
                          <a:effectLst/>
                        </a:rPr>
                        <a:t>               25x7-10(R)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2360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Maximum Speed ( Kmph 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56.73 KMPH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1978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Maximum Acceleration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effectLst/>
                        </a:rPr>
                        <a:t>1 </a:t>
                      </a:r>
                      <a:r>
                        <a:rPr lang="en-US" sz="1400" kern="1200" dirty="0">
                          <a:effectLst/>
                        </a:rPr>
                        <a:t>m/s</a:t>
                      </a:r>
                      <a:r>
                        <a:rPr lang="en-US" sz="1400" kern="1200" baseline="30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1978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Grad ability 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effectLst/>
                        </a:rPr>
                        <a:t>41 </a:t>
                      </a:r>
                      <a:r>
                        <a:rPr lang="en-US" sz="1400" kern="1200" dirty="0">
                          <a:effectLst/>
                        </a:rPr>
                        <a:t>Degree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1978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Stopping Distance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effectLst/>
                        </a:rPr>
                        <a:t>4.25Meters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  <a:tr h="3567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effectLst/>
                        </a:rPr>
                        <a:t>Kerb</a:t>
                      </a:r>
                      <a:r>
                        <a:rPr lang="en-US" sz="1400" kern="1200" dirty="0">
                          <a:effectLst/>
                        </a:rPr>
                        <a:t> </a:t>
                      </a:r>
                      <a:r>
                        <a:rPr lang="en-US" sz="1400" kern="1200" dirty="0" smtClean="0">
                          <a:effectLst/>
                        </a:rPr>
                        <a:t>Weight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effectLst/>
                        </a:rPr>
                        <a:t>140Kg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29570" marR="2957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3877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03835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5. INNOVATION DETAILS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685800" y="2724150"/>
            <a:ext cx="5698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9152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tv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5235" y="8645"/>
            <a:ext cx="28575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68657">
            <a:off x="5040319" y="1031660"/>
            <a:ext cx="2199782" cy="21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B000"/>
                </a:solidFill>
              </a:rPr>
              <a:t>DRONE</a:t>
            </a:r>
            <a:br>
              <a:rPr lang="en" sz="7200" dirty="0" smtClean="0">
                <a:solidFill>
                  <a:srgbClr val="FFB000"/>
                </a:solidFill>
              </a:rPr>
            </a:br>
            <a:r>
              <a:rPr lang="en" sz="7200" dirty="0" smtClean="0">
                <a:solidFill>
                  <a:srgbClr val="FFB000"/>
                </a:solidFill>
              </a:rPr>
              <a:t>MONITORING</a:t>
            </a:r>
            <a:endParaRPr sz="7200" dirty="0">
              <a:solidFill>
                <a:srgbClr val="FFB000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294967295"/>
          </p:nvPr>
        </p:nvSpPr>
        <p:spPr>
          <a:xfrm>
            <a:off x="2114675" y="3487751"/>
            <a:ext cx="5455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 smtClean="0"/>
              <a:t>An automated drone will constantly follow the vehicle, thus enabling better co-ordination between crew members and driver.</a:t>
            </a:r>
            <a:endParaRPr sz="2200" dirty="0"/>
          </a:p>
        </p:txBody>
      </p:sp>
      <p:sp>
        <p:nvSpPr>
          <p:cNvPr id="143" name="Google Shape;143;p20"/>
          <p:cNvSpPr/>
          <p:nvPr/>
        </p:nvSpPr>
        <p:spPr>
          <a:xfrm>
            <a:off x="7173300" y="2006526"/>
            <a:ext cx="261878" cy="2500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 rot="2466613">
            <a:off x="6209572" y="810038"/>
            <a:ext cx="363854" cy="34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 rot="-1609020">
            <a:off x="7328903" y="621999"/>
            <a:ext cx="261831" cy="2500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rot="2926409">
            <a:off x="8433551" y="1124715"/>
            <a:ext cx="196068" cy="1872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rot="-1609718">
            <a:off x="7315146" y="173884"/>
            <a:ext cx="176665" cy="16868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285750"/>
            <a:ext cx="3810000" cy="449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Arms with slider joints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Piezoelectric Fuel Measuring Tank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Constant monitoring of vehicle using induced transponders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Drone monitored vehicle movement assisted with extra lighting on track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666750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aptop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4912" y="269911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7120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742950"/>
            <a:ext cx="6739500" cy="806700"/>
          </a:xfrm>
        </p:spPr>
        <p:txBody>
          <a:bodyPr/>
          <a:lstStyle/>
          <a:p>
            <a:pPr marL="63500" indent="0" algn="ctr" fontAlgn="base"/>
            <a:r>
              <a:rPr lang="en-US" sz="2800" dirty="0" smtClean="0">
                <a:solidFill>
                  <a:schemeClr val="bg1"/>
                </a:solidFill>
              </a:rPr>
              <a:t>Electrochemical Exhaust Gas Purification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62124"/>
            <a:ext cx="4195931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DETAILS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743200" y="13525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This text is divided into two parts; the first part gives a short recapitulation of the development status of the electrochemical reactor for soot removal, while the second part gives a description of activities on electrochemical 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x</a:t>
            </a:r>
            <a:r>
              <a:rPr lang="en-US" dirty="0" smtClean="0"/>
              <a:t> reduction. An electrochemical cell consisting of three metallic electrodes on solid-state electrolyte  </a:t>
            </a:r>
            <a:r>
              <a:rPr lang="en-US" dirty="0" err="1" smtClean="0"/>
              <a:t>yttria</a:t>
            </a:r>
            <a:r>
              <a:rPr lang="en-US" dirty="0" smtClean="0"/>
              <a:t>-stabilized </a:t>
            </a:r>
            <a:r>
              <a:rPr lang="en-US" dirty="0" err="1" smtClean="0"/>
              <a:t>zirconia</a:t>
            </a:r>
            <a:r>
              <a:rPr lang="en-US" dirty="0" smtClean="0"/>
              <a:t>  (YSZ) operating under electric polarization between a gold working electrode and a platinum counter electrode allows selective NO</a:t>
            </a:r>
            <a:r>
              <a:rPr lang="en-US" baseline="-25000" dirty="0" smtClean="0"/>
              <a:t>2</a:t>
            </a:r>
            <a:r>
              <a:rPr lang="en-US" dirty="0" smtClean="0"/>
              <a:t> detection at 400-550 °C with high sensitivity, and without any significant interferences to other gases like hydrocarbons, carbon monoxide and also ammonia and nitrogen monoxide. A mechanism based on </a:t>
            </a:r>
            <a:r>
              <a:rPr lang="en-US" dirty="0" err="1" smtClean="0"/>
              <a:t>cathodic</a:t>
            </a:r>
            <a:r>
              <a:rPr lang="en-US" dirty="0" smtClean="0"/>
              <a:t> </a:t>
            </a:r>
            <a:r>
              <a:rPr lang="en-US" dirty="0" err="1" smtClean="0"/>
              <a:t>overpotential</a:t>
            </a:r>
            <a:r>
              <a:rPr lang="en-US" dirty="0" smtClean="0"/>
              <a:t> is proposed.</a:t>
            </a:r>
          </a:p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667000" y="203835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6. BUDGET DETAILS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762000" y="2571750"/>
            <a:ext cx="4936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65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Expenditure on Manufacturing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749992025"/>
              </p:ext>
            </p:extLst>
          </p:nvPr>
        </p:nvGraphicFramePr>
        <p:xfrm>
          <a:off x="-838200" y="4171950"/>
          <a:ext cx="381000" cy="30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64349853"/>
              </p:ext>
            </p:extLst>
          </p:nvPr>
        </p:nvGraphicFramePr>
        <p:xfrm>
          <a:off x="685800" y="1228725"/>
          <a:ext cx="8134350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848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03835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7. PROJECT SCHEDULE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457200" y="2800350"/>
            <a:ext cx="3412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4590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3" name="Wave 2"/>
          <p:cNvSpPr/>
          <p:nvPr/>
        </p:nvSpPr>
        <p:spPr>
          <a:xfrm>
            <a:off x="1854200" y="209550"/>
            <a:ext cx="2286000" cy="609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June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Wave 3"/>
          <p:cNvSpPr/>
          <p:nvPr/>
        </p:nvSpPr>
        <p:spPr>
          <a:xfrm>
            <a:off x="1841500" y="850900"/>
            <a:ext cx="2286000" cy="609600"/>
          </a:xfrm>
          <a:prstGeom prst="wav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July </a:t>
            </a:r>
            <a:r>
              <a:rPr lang="en-US" dirty="0" smtClean="0">
                <a:solidFill>
                  <a:schemeClr val="tx1"/>
                </a:solidFill>
              </a:rPr>
              <a:t>2019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Wave 4"/>
          <p:cNvSpPr/>
          <p:nvPr/>
        </p:nvSpPr>
        <p:spPr>
          <a:xfrm>
            <a:off x="1854200" y="4095750"/>
            <a:ext cx="2286000" cy="609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January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6" name="Wave 5"/>
          <p:cNvSpPr/>
          <p:nvPr/>
        </p:nvSpPr>
        <p:spPr>
          <a:xfrm>
            <a:off x="1854200" y="3333750"/>
            <a:ext cx="2286000" cy="609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December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1854200" y="2362200"/>
            <a:ext cx="2286000" cy="609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October and November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8" name="Wave 7"/>
          <p:cNvSpPr/>
          <p:nvPr/>
        </p:nvSpPr>
        <p:spPr>
          <a:xfrm>
            <a:off x="1854200" y="1587500"/>
            <a:ext cx="2286000" cy="609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August and </a:t>
            </a:r>
            <a:r>
              <a:rPr lang="en-US" dirty="0" smtClean="0"/>
              <a:t>September,2019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3"/>
          </p:cNvCxnSpPr>
          <p:nvPr/>
        </p:nvCxnSpPr>
        <p:spPr>
          <a:xfrm>
            <a:off x="4140200" y="514350"/>
            <a:ext cx="294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86600" y="209550"/>
            <a:ext cx="1905000" cy="94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Rule Book Study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Rectangle of Max. Dimensions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Driver Dimensions</a:t>
            </a:r>
            <a:endParaRPr lang="en-US" sz="1200" dirty="0"/>
          </a:p>
        </p:txBody>
      </p:sp>
      <p:cxnSp>
        <p:nvCxnSpPr>
          <p:cNvPr id="16" name="Straight Arrow Connector 15"/>
          <p:cNvCxnSpPr>
            <a:stCxn id="4" idx="3"/>
          </p:cNvCxnSpPr>
          <p:nvPr/>
        </p:nvCxnSpPr>
        <p:spPr>
          <a:xfrm>
            <a:off x="4127500" y="1155700"/>
            <a:ext cx="901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29200" y="869950"/>
            <a:ext cx="1905000" cy="6699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Design of roll cage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PVC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Related calculations</a:t>
            </a:r>
            <a:br>
              <a:rPr lang="en-US" sz="1200" dirty="0" smtClean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1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4340" y="-259834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83714" y="4215884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HUSTLE! STRENGTH! PERSEVERANCE!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94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038350"/>
            <a:ext cx="60960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8. TEAM MEMBERS’ DETAILS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457200" y="2800350"/>
            <a:ext cx="3412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8473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438150"/>
            <a:ext cx="5222383" cy="451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3605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438150"/>
            <a:ext cx="5029200" cy="405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590550"/>
            <a:ext cx="5333999" cy="355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61950"/>
            <a:ext cx="5368215" cy="426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676400" y="19621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FFB000"/>
                </a:solidFill>
              </a:rPr>
              <a:t>THANKYOU!</a:t>
            </a:r>
            <a:endParaRPr sz="9600">
              <a:solidFill>
                <a:srgbClr val="FFB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highlight>
                  <a:srgbClr val="FFB000"/>
                </a:highlight>
                <a:hlinkClick r:id="rId4"/>
              </a:rPr>
              <a:t>SlidesCarnival</a:t>
            </a:r>
            <a:endParaRPr sz="2400">
              <a:highlight>
                <a:srgbClr val="FFB000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highlight>
                  <a:srgbClr val="FFB000"/>
                </a:highlight>
                <a:hlinkClick r:id="rId5"/>
              </a:rPr>
              <a:t>Unsplash</a:t>
            </a:r>
            <a:endParaRPr sz="2400">
              <a:highlight>
                <a:srgbClr val="FFB000"/>
              </a:highlight>
            </a:endParaRPr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8177426" y="647084"/>
            <a:ext cx="333619" cy="299490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0" name="Google Shape;380;p38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Barlow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Barlow Normal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B000"/>
                </a:solidFill>
                <a:hlinkClick r:id="rId4"/>
              </a:rPr>
              <a:t>https://www.fontsquirrel.com/fonts/barlow</a:t>
            </a:r>
            <a:endParaRPr sz="1800">
              <a:solidFill>
                <a:srgbClr val="FFB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Yolk yellow </a:t>
            </a:r>
            <a:r>
              <a:rPr lang="en" sz="1800" b="1">
                <a:solidFill>
                  <a:srgbClr val="FFB000"/>
                </a:solidFill>
              </a:rPr>
              <a:t>#ffb000</a:t>
            </a:r>
            <a:r>
              <a:rPr lang="en" sz="1800"/>
              <a:t> · Dark gray </a:t>
            </a:r>
            <a:r>
              <a:rPr lang="en" sz="1800" b="1"/>
              <a:t>#434343</a:t>
            </a:r>
            <a:endParaRPr sz="1800" b="1"/>
          </a:p>
        </p:txBody>
      </p:sp>
      <p:sp>
        <p:nvSpPr>
          <p:cNvPr id="381" name="Google Shape;381;p38"/>
          <p:cNvSpPr txBox="1"/>
          <p:nvPr/>
        </p:nvSpPr>
        <p:spPr>
          <a:xfrm>
            <a:off x="1556325" y="4262200"/>
            <a:ext cx="708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grpSp>
        <p:nvGrpSpPr>
          <p:cNvPr id="383" name="Google Shape;383;p38"/>
          <p:cNvGrpSpPr/>
          <p:nvPr/>
        </p:nvGrpSpPr>
        <p:grpSpPr>
          <a:xfrm>
            <a:off x="8176163" y="622213"/>
            <a:ext cx="349235" cy="349235"/>
            <a:chOff x="1922075" y="1629000"/>
            <a:chExt cx="437200" cy="437200"/>
          </a:xfrm>
        </p:grpSpPr>
        <p:sp>
          <p:nvSpPr>
            <p:cNvPr id="384" name="Google Shape;38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00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9"/>
          <p:cNvGrpSpPr/>
          <p:nvPr/>
        </p:nvGrpSpPr>
        <p:grpSpPr>
          <a:xfrm>
            <a:off x="1590622" y="439720"/>
            <a:ext cx="331662" cy="419450"/>
            <a:chOff x="584925" y="238125"/>
            <a:chExt cx="415200" cy="525100"/>
          </a:xfrm>
        </p:grpSpPr>
        <p:sp>
          <p:nvSpPr>
            <p:cNvPr id="391" name="Google Shape;391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9"/>
          <p:cNvGrpSpPr/>
          <p:nvPr/>
        </p:nvGrpSpPr>
        <p:grpSpPr>
          <a:xfrm>
            <a:off x="2117351" y="500668"/>
            <a:ext cx="355087" cy="295596"/>
            <a:chOff x="1244325" y="314425"/>
            <a:chExt cx="444525" cy="370050"/>
          </a:xfrm>
        </p:grpSpPr>
        <p:sp>
          <p:nvSpPr>
            <p:cNvPr id="398" name="Google Shape;398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9"/>
          <p:cNvGrpSpPr/>
          <p:nvPr/>
        </p:nvGrpSpPr>
        <p:grpSpPr>
          <a:xfrm>
            <a:off x="2663610" y="499210"/>
            <a:ext cx="339490" cy="298512"/>
            <a:chOff x="1928175" y="312600"/>
            <a:chExt cx="425000" cy="373700"/>
          </a:xfrm>
        </p:grpSpPr>
        <p:sp>
          <p:nvSpPr>
            <p:cNvPr id="401" name="Google Shape;401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39"/>
          <p:cNvSpPr/>
          <p:nvPr/>
        </p:nvSpPr>
        <p:spPr>
          <a:xfrm>
            <a:off x="3232939" y="488502"/>
            <a:ext cx="278022" cy="3199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3790439" y="489481"/>
            <a:ext cx="239999" cy="31800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39"/>
          <p:cNvGrpSpPr/>
          <p:nvPr/>
        </p:nvGrpSpPr>
        <p:grpSpPr>
          <a:xfrm>
            <a:off x="4253602" y="483614"/>
            <a:ext cx="390214" cy="329725"/>
            <a:chOff x="3918650" y="293075"/>
            <a:chExt cx="488500" cy="412775"/>
          </a:xfrm>
        </p:grpSpPr>
        <p:sp>
          <p:nvSpPr>
            <p:cNvPr id="406" name="Google Shape;406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4826681" y="458731"/>
            <a:ext cx="320958" cy="379470"/>
            <a:chOff x="4636075" y="261925"/>
            <a:chExt cx="401800" cy="475050"/>
          </a:xfrm>
        </p:grpSpPr>
        <p:sp>
          <p:nvSpPr>
            <p:cNvPr id="410" name="Google Shape;410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9"/>
          <p:cNvSpPr/>
          <p:nvPr/>
        </p:nvSpPr>
        <p:spPr>
          <a:xfrm>
            <a:off x="5342014" y="488003"/>
            <a:ext cx="367768" cy="320958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5903104" y="490444"/>
            <a:ext cx="321916" cy="315566"/>
            <a:chOff x="5983625" y="301625"/>
            <a:chExt cx="403000" cy="395050"/>
          </a:xfrm>
        </p:grpSpPr>
        <p:sp>
          <p:nvSpPr>
            <p:cNvPr id="416" name="Google Shape;416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9"/>
          <p:cNvGrpSpPr/>
          <p:nvPr/>
        </p:nvGrpSpPr>
        <p:grpSpPr>
          <a:xfrm>
            <a:off x="6443991" y="487987"/>
            <a:ext cx="317044" cy="316564"/>
            <a:chOff x="6660750" y="298550"/>
            <a:chExt cx="396900" cy="396300"/>
          </a:xfrm>
        </p:grpSpPr>
        <p:sp>
          <p:nvSpPr>
            <p:cNvPr id="437" name="Google Shape;437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9"/>
          <p:cNvGrpSpPr/>
          <p:nvPr/>
        </p:nvGrpSpPr>
        <p:grpSpPr>
          <a:xfrm>
            <a:off x="1590622" y="986459"/>
            <a:ext cx="331662" cy="401417"/>
            <a:chOff x="584925" y="922575"/>
            <a:chExt cx="415200" cy="502525"/>
          </a:xfrm>
        </p:grpSpPr>
        <p:sp>
          <p:nvSpPr>
            <p:cNvPr id="440" name="Google Shape;440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9"/>
          <p:cNvGrpSpPr/>
          <p:nvPr/>
        </p:nvGrpSpPr>
        <p:grpSpPr>
          <a:xfrm>
            <a:off x="2119308" y="977192"/>
            <a:ext cx="351192" cy="418491"/>
            <a:chOff x="1246775" y="910975"/>
            <a:chExt cx="439650" cy="523900"/>
          </a:xfrm>
        </p:grpSpPr>
        <p:sp>
          <p:nvSpPr>
            <p:cNvPr id="444" name="Google Shape;444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2662153" y="1044491"/>
            <a:ext cx="342406" cy="284852"/>
            <a:chOff x="1926350" y="995225"/>
            <a:chExt cx="428650" cy="356600"/>
          </a:xfrm>
        </p:grpSpPr>
        <p:sp>
          <p:nvSpPr>
            <p:cNvPr id="448" name="Google Shape;448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9"/>
          <p:cNvSpPr/>
          <p:nvPr/>
        </p:nvSpPr>
        <p:spPr>
          <a:xfrm>
            <a:off x="3204639" y="1020638"/>
            <a:ext cx="334617" cy="332660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>
            <a:off x="3743626" y="1037234"/>
            <a:ext cx="333619" cy="299490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>
            <a:off x="4286987" y="1039670"/>
            <a:ext cx="323873" cy="29459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4836199" y="1042586"/>
            <a:ext cx="302426" cy="2887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39"/>
          <p:cNvGrpSpPr/>
          <p:nvPr/>
        </p:nvGrpSpPr>
        <p:grpSpPr>
          <a:xfrm>
            <a:off x="5358802" y="1023044"/>
            <a:ext cx="333619" cy="334098"/>
            <a:chOff x="5302225" y="968375"/>
            <a:chExt cx="417650" cy="418250"/>
          </a:xfrm>
        </p:grpSpPr>
        <p:sp>
          <p:nvSpPr>
            <p:cNvPr id="457" name="Google Shape;457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5857253" y="985480"/>
            <a:ext cx="413619" cy="402875"/>
            <a:chOff x="5926225" y="921350"/>
            <a:chExt cx="517800" cy="504350"/>
          </a:xfrm>
        </p:grpSpPr>
        <p:sp>
          <p:nvSpPr>
            <p:cNvPr id="460" name="Google Shape;46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9"/>
          <p:cNvGrpSpPr/>
          <p:nvPr/>
        </p:nvGrpSpPr>
        <p:grpSpPr>
          <a:xfrm>
            <a:off x="6409363" y="993288"/>
            <a:ext cx="386300" cy="387278"/>
            <a:chOff x="6617400" y="931125"/>
            <a:chExt cx="483600" cy="484825"/>
          </a:xfrm>
        </p:grpSpPr>
        <p:sp>
          <p:nvSpPr>
            <p:cNvPr id="463" name="Google Shape;463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9"/>
          <p:cNvGrpSpPr/>
          <p:nvPr/>
        </p:nvGrpSpPr>
        <p:grpSpPr>
          <a:xfrm>
            <a:off x="1570133" y="1594645"/>
            <a:ext cx="372640" cy="261447"/>
            <a:chOff x="559275" y="1683950"/>
            <a:chExt cx="466500" cy="327300"/>
          </a:xfrm>
        </p:grpSpPr>
        <p:sp>
          <p:nvSpPr>
            <p:cNvPr id="466" name="Google Shape;466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9"/>
          <p:cNvGrpSpPr/>
          <p:nvPr/>
        </p:nvGrpSpPr>
        <p:grpSpPr>
          <a:xfrm>
            <a:off x="2108584" y="1542962"/>
            <a:ext cx="372640" cy="364832"/>
            <a:chOff x="1233350" y="1619250"/>
            <a:chExt cx="466500" cy="456725"/>
          </a:xfrm>
        </p:grpSpPr>
        <p:sp>
          <p:nvSpPr>
            <p:cNvPr id="469" name="Google Shape;469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2658738" y="1550751"/>
            <a:ext cx="349235" cy="349235"/>
            <a:chOff x="1922075" y="1629000"/>
            <a:chExt cx="437200" cy="437200"/>
          </a:xfrm>
        </p:grpSpPr>
        <p:sp>
          <p:nvSpPr>
            <p:cNvPr id="474" name="Google Shape;474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3195731" y="1549293"/>
            <a:ext cx="352151" cy="352151"/>
            <a:chOff x="2594325" y="1627175"/>
            <a:chExt cx="440850" cy="440850"/>
          </a:xfrm>
        </p:grpSpPr>
        <p:sp>
          <p:nvSpPr>
            <p:cNvPr id="477" name="Google Shape;477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9"/>
          <p:cNvSpPr/>
          <p:nvPr/>
        </p:nvSpPr>
        <p:spPr>
          <a:xfrm>
            <a:off x="3749957" y="1564996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39"/>
          <p:cNvGrpSpPr/>
          <p:nvPr/>
        </p:nvGrpSpPr>
        <p:grpSpPr>
          <a:xfrm>
            <a:off x="4305803" y="1522953"/>
            <a:ext cx="285811" cy="404832"/>
            <a:chOff x="3984000" y="1594200"/>
            <a:chExt cx="357800" cy="506800"/>
          </a:xfrm>
        </p:grpSpPr>
        <p:sp>
          <p:nvSpPr>
            <p:cNvPr id="482" name="Google Shape;482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4798883" y="1609762"/>
            <a:ext cx="376554" cy="231213"/>
            <a:chOff x="4601275" y="1702875"/>
            <a:chExt cx="471400" cy="289450"/>
          </a:xfrm>
        </p:grpSpPr>
        <p:sp>
          <p:nvSpPr>
            <p:cNvPr id="485" name="Google Shape;485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9"/>
          <p:cNvGrpSpPr/>
          <p:nvPr/>
        </p:nvGrpSpPr>
        <p:grpSpPr>
          <a:xfrm>
            <a:off x="5355387" y="1553187"/>
            <a:ext cx="340449" cy="344363"/>
            <a:chOff x="5297950" y="1632050"/>
            <a:chExt cx="426200" cy="431100"/>
          </a:xfrm>
        </p:grpSpPr>
        <p:sp>
          <p:nvSpPr>
            <p:cNvPr id="491" name="Google Shape;491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5892859" y="1542962"/>
            <a:ext cx="342406" cy="364832"/>
            <a:chOff x="5970800" y="1619250"/>
            <a:chExt cx="428650" cy="456725"/>
          </a:xfrm>
        </p:grpSpPr>
        <p:sp>
          <p:nvSpPr>
            <p:cNvPr id="494" name="Google Shape;494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6415714" y="1538569"/>
            <a:ext cx="383843" cy="350194"/>
            <a:chOff x="6625350" y="1613750"/>
            <a:chExt cx="480525" cy="438400"/>
          </a:xfrm>
        </p:grpSpPr>
        <p:sp>
          <p:nvSpPr>
            <p:cNvPr id="500" name="Google Shape;500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1611591" y="2108233"/>
            <a:ext cx="289725" cy="311193"/>
            <a:chOff x="611175" y="2326900"/>
            <a:chExt cx="362700" cy="389575"/>
          </a:xfrm>
        </p:grpSpPr>
        <p:sp>
          <p:nvSpPr>
            <p:cNvPr id="506" name="Google Shape;506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9"/>
          <p:cNvSpPr/>
          <p:nvPr/>
        </p:nvSpPr>
        <p:spPr>
          <a:xfrm>
            <a:off x="2142303" y="2111271"/>
            <a:ext cx="305341" cy="30534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9"/>
          <p:cNvSpPr/>
          <p:nvPr/>
        </p:nvSpPr>
        <p:spPr>
          <a:xfrm>
            <a:off x="2680790" y="2111271"/>
            <a:ext cx="305341" cy="30534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3219278" y="2111271"/>
            <a:ext cx="305341" cy="30534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39"/>
          <p:cNvGrpSpPr/>
          <p:nvPr/>
        </p:nvGrpSpPr>
        <p:grpSpPr>
          <a:xfrm>
            <a:off x="3828800" y="2058488"/>
            <a:ext cx="162915" cy="406789"/>
            <a:chOff x="3386850" y="2264625"/>
            <a:chExt cx="203950" cy="509250"/>
          </a:xfrm>
        </p:grpSpPr>
        <p:sp>
          <p:nvSpPr>
            <p:cNvPr id="514" name="Google Shape;514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39"/>
          <p:cNvGrpSpPr/>
          <p:nvPr/>
        </p:nvGrpSpPr>
        <p:grpSpPr>
          <a:xfrm>
            <a:off x="4920340" y="2110190"/>
            <a:ext cx="133639" cy="303384"/>
            <a:chOff x="4753325" y="2329350"/>
            <a:chExt cx="167300" cy="379800"/>
          </a:xfrm>
        </p:grpSpPr>
        <p:sp>
          <p:nvSpPr>
            <p:cNvPr id="517" name="Google Shape;517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4379433" y="2060425"/>
            <a:ext cx="138552" cy="402895"/>
            <a:chOff x="4076175" y="2267050"/>
            <a:chExt cx="173450" cy="504375"/>
          </a:xfrm>
        </p:grpSpPr>
        <p:sp>
          <p:nvSpPr>
            <p:cNvPr id="520" name="Google Shape;520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9"/>
          <p:cNvSpPr/>
          <p:nvPr/>
        </p:nvSpPr>
        <p:spPr>
          <a:xfrm>
            <a:off x="5373229" y="2102983"/>
            <a:ext cx="305341" cy="32191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9"/>
          <p:cNvGrpSpPr/>
          <p:nvPr/>
        </p:nvGrpSpPr>
        <p:grpSpPr>
          <a:xfrm>
            <a:off x="5896274" y="2108713"/>
            <a:ext cx="335576" cy="310214"/>
            <a:chOff x="5975075" y="2327500"/>
            <a:chExt cx="420100" cy="388350"/>
          </a:xfrm>
        </p:grpSpPr>
        <p:sp>
          <p:nvSpPr>
            <p:cNvPr id="524" name="Google Shape;524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6499588" y="2099447"/>
            <a:ext cx="205851" cy="335576"/>
            <a:chOff x="6730350" y="2315900"/>
            <a:chExt cx="257700" cy="420100"/>
          </a:xfrm>
        </p:grpSpPr>
        <p:sp>
          <p:nvSpPr>
            <p:cNvPr id="527" name="Google Shape;527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1704252" y="2612056"/>
            <a:ext cx="104403" cy="380448"/>
            <a:chOff x="727175" y="2957625"/>
            <a:chExt cx="130700" cy="476275"/>
          </a:xfrm>
        </p:grpSpPr>
        <p:sp>
          <p:nvSpPr>
            <p:cNvPr id="533" name="Google Shape;533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9"/>
          <p:cNvSpPr/>
          <p:nvPr/>
        </p:nvSpPr>
        <p:spPr>
          <a:xfrm>
            <a:off x="2673481" y="2597093"/>
            <a:ext cx="319959" cy="410683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9"/>
          <p:cNvSpPr/>
          <p:nvPr/>
        </p:nvSpPr>
        <p:spPr>
          <a:xfrm>
            <a:off x="2176454" y="2597093"/>
            <a:ext cx="237044" cy="410683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39"/>
          <p:cNvGrpSpPr/>
          <p:nvPr/>
        </p:nvGrpSpPr>
        <p:grpSpPr>
          <a:xfrm>
            <a:off x="3186944" y="2624238"/>
            <a:ext cx="369725" cy="356065"/>
            <a:chOff x="2583325" y="2972875"/>
            <a:chExt cx="462850" cy="445750"/>
          </a:xfrm>
        </p:grpSpPr>
        <p:sp>
          <p:nvSpPr>
            <p:cNvPr id="538" name="Google Shape;538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3712714" y="2677418"/>
            <a:ext cx="395086" cy="249725"/>
            <a:chOff x="3241525" y="3039450"/>
            <a:chExt cx="494600" cy="312625"/>
          </a:xfrm>
        </p:grpSpPr>
        <p:sp>
          <p:nvSpPr>
            <p:cNvPr id="541" name="Google Shape;541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4817665" y="2632702"/>
            <a:ext cx="339490" cy="339470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9"/>
          <p:cNvGrpSpPr/>
          <p:nvPr/>
        </p:nvGrpSpPr>
        <p:grpSpPr>
          <a:xfrm>
            <a:off x="5321238" y="2651078"/>
            <a:ext cx="408746" cy="302406"/>
            <a:chOff x="5255200" y="3006475"/>
            <a:chExt cx="511700" cy="378575"/>
          </a:xfrm>
        </p:grpSpPr>
        <p:sp>
          <p:nvSpPr>
            <p:cNvPr id="545" name="Google Shape;545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283357" y="2633524"/>
            <a:ext cx="330703" cy="337513"/>
            <a:chOff x="3955900" y="2984500"/>
            <a:chExt cx="414000" cy="422525"/>
          </a:xfrm>
        </p:grpSpPr>
        <p:sp>
          <p:nvSpPr>
            <p:cNvPr id="548" name="Google Shape;548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1573579" y="3195573"/>
            <a:ext cx="369705" cy="290703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9"/>
          <p:cNvSpPr/>
          <p:nvPr/>
        </p:nvSpPr>
        <p:spPr>
          <a:xfrm>
            <a:off x="5935622" y="2617084"/>
            <a:ext cx="257533" cy="370703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39"/>
          <p:cNvGrpSpPr/>
          <p:nvPr/>
        </p:nvGrpSpPr>
        <p:grpSpPr>
          <a:xfrm>
            <a:off x="6476183" y="2628632"/>
            <a:ext cx="252660" cy="359001"/>
            <a:chOff x="6701050" y="2978375"/>
            <a:chExt cx="316300" cy="449425"/>
          </a:xfrm>
        </p:grpSpPr>
        <p:sp>
          <p:nvSpPr>
            <p:cNvPr id="554" name="Google Shape;554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9"/>
          <p:cNvGrpSpPr/>
          <p:nvPr/>
        </p:nvGrpSpPr>
        <p:grpSpPr>
          <a:xfrm>
            <a:off x="2114915" y="3219764"/>
            <a:ext cx="359979" cy="241937"/>
            <a:chOff x="1241275" y="3718400"/>
            <a:chExt cx="450650" cy="302875"/>
          </a:xfrm>
        </p:grpSpPr>
        <p:sp>
          <p:nvSpPr>
            <p:cNvPr id="557" name="Google Shape;557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9"/>
          <p:cNvGrpSpPr/>
          <p:nvPr/>
        </p:nvGrpSpPr>
        <p:grpSpPr>
          <a:xfrm>
            <a:off x="2658258" y="3201231"/>
            <a:ext cx="350194" cy="279480"/>
            <a:chOff x="1921475" y="3695200"/>
            <a:chExt cx="438400" cy="349875"/>
          </a:xfrm>
        </p:grpSpPr>
        <p:sp>
          <p:nvSpPr>
            <p:cNvPr id="562" name="Google Shape;562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9"/>
          <p:cNvGrpSpPr/>
          <p:nvPr/>
        </p:nvGrpSpPr>
        <p:grpSpPr>
          <a:xfrm>
            <a:off x="3200124" y="3196838"/>
            <a:ext cx="343364" cy="287788"/>
            <a:chOff x="2599825" y="3689700"/>
            <a:chExt cx="429850" cy="360275"/>
          </a:xfrm>
        </p:grpSpPr>
        <p:sp>
          <p:nvSpPr>
            <p:cNvPr id="566" name="Google Shape;566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3755151" y="3167083"/>
            <a:ext cx="310214" cy="323873"/>
            <a:chOff x="3294650" y="3652450"/>
            <a:chExt cx="388350" cy="405450"/>
          </a:xfrm>
        </p:grpSpPr>
        <p:sp>
          <p:nvSpPr>
            <p:cNvPr id="569" name="Google Shape;569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9"/>
          <p:cNvGrpSpPr/>
          <p:nvPr/>
        </p:nvGrpSpPr>
        <p:grpSpPr>
          <a:xfrm>
            <a:off x="4267761" y="3208061"/>
            <a:ext cx="361896" cy="265341"/>
            <a:chOff x="3936375" y="3703750"/>
            <a:chExt cx="453050" cy="332175"/>
          </a:xfrm>
        </p:grpSpPr>
        <p:sp>
          <p:nvSpPr>
            <p:cNvPr id="573" name="Google Shape;573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9"/>
          <p:cNvGrpSpPr/>
          <p:nvPr/>
        </p:nvGrpSpPr>
        <p:grpSpPr>
          <a:xfrm>
            <a:off x="4806212" y="3208061"/>
            <a:ext cx="361896" cy="265341"/>
            <a:chOff x="4610450" y="3703750"/>
            <a:chExt cx="453050" cy="332175"/>
          </a:xfrm>
        </p:grpSpPr>
        <p:sp>
          <p:nvSpPr>
            <p:cNvPr id="579" name="Google Shape;579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5357344" y="3181241"/>
            <a:ext cx="336534" cy="318981"/>
            <a:chOff x="5300400" y="3670175"/>
            <a:chExt cx="421300" cy="399325"/>
          </a:xfrm>
        </p:grpSpPr>
        <p:sp>
          <p:nvSpPr>
            <p:cNvPr id="582" name="Google Shape;582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39"/>
          <p:cNvSpPr/>
          <p:nvPr/>
        </p:nvSpPr>
        <p:spPr>
          <a:xfrm>
            <a:off x="5877086" y="3153633"/>
            <a:ext cx="374597" cy="374577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9"/>
          <p:cNvGrpSpPr/>
          <p:nvPr/>
        </p:nvGrpSpPr>
        <p:grpSpPr>
          <a:xfrm>
            <a:off x="6439119" y="3177327"/>
            <a:ext cx="326789" cy="326809"/>
            <a:chOff x="6654650" y="3665275"/>
            <a:chExt cx="409100" cy="409125"/>
          </a:xfrm>
        </p:grpSpPr>
        <p:sp>
          <p:nvSpPr>
            <p:cNvPr id="589" name="Google Shape;589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1579399" y="3702119"/>
            <a:ext cx="354108" cy="354128"/>
            <a:chOff x="570875" y="4322250"/>
            <a:chExt cx="443300" cy="443325"/>
          </a:xfrm>
        </p:grpSpPr>
        <p:sp>
          <p:nvSpPr>
            <p:cNvPr id="592" name="Google Shape;592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9"/>
          <p:cNvSpPr/>
          <p:nvPr/>
        </p:nvSpPr>
        <p:spPr>
          <a:xfrm>
            <a:off x="2103279" y="3771126"/>
            <a:ext cx="383384" cy="21657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9"/>
          <p:cNvGrpSpPr/>
          <p:nvPr/>
        </p:nvGrpSpPr>
        <p:grpSpPr>
          <a:xfrm>
            <a:off x="2704589" y="3675798"/>
            <a:ext cx="257533" cy="406769"/>
            <a:chOff x="1979475" y="4289300"/>
            <a:chExt cx="322400" cy="509225"/>
          </a:xfrm>
        </p:grpSpPr>
        <p:sp>
          <p:nvSpPr>
            <p:cNvPr id="598" name="Google Shape;598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3220114" y="3681150"/>
            <a:ext cx="303864" cy="396065"/>
            <a:chOff x="2624850" y="4296000"/>
            <a:chExt cx="380400" cy="495825"/>
          </a:xfrm>
        </p:grpSpPr>
        <p:sp>
          <p:nvSpPr>
            <p:cNvPr id="602" name="Google Shape;602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9"/>
          <p:cNvSpPr/>
          <p:nvPr/>
        </p:nvSpPr>
        <p:spPr>
          <a:xfrm>
            <a:off x="4286507" y="3716984"/>
            <a:ext cx="324832" cy="32485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9"/>
          <p:cNvSpPr/>
          <p:nvPr/>
        </p:nvSpPr>
        <p:spPr>
          <a:xfrm>
            <a:off x="3748020" y="3737474"/>
            <a:ext cx="324832" cy="2838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9"/>
          <p:cNvSpPr/>
          <p:nvPr/>
        </p:nvSpPr>
        <p:spPr>
          <a:xfrm>
            <a:off x="4823517" y="3715526"/>
            <a:ext cx="327788" cy="327768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9"/>
          <p:cNvGrpSpPr/>
          <p:nvPr/>
        </p:nvGrpSpPr>
        <p:grpSpPr>
          <a:xfrm>
            <a:off x="5337833" y="3720172"/>
            <a:ext cx="375556" cy="318022"/>
            <a:chOff x="5275975" y="4344850"/>
            <a:chExt cx="470150" cy="398125"/>
          </a:xfrm>
        </p:grpSpPr>
        <p:sp>
          <p:nvSpPr>
            <p:cNvPr id="609" name="Google Shape;609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39"/>
          <p:cNvSpPr/>
          <p:nvPr/>
        </p:nvSpPr>
        <p:spPr>
          <a:xfrm>
            <a:off x="5895619" y="3710653"/>
            <a:ext cx="337533" cy="337513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6429353" y="3694331"/>
            <a:ext cx="346320" cy="369705"/>
            <a:chOff x="6642425" y="4312500"/>
            <a:chExt cx="433550" cy="462825"/>
          </a:xfrm>
        </p:grpSpPr>
        <p:sp>
          <p:nvSpPr>
            <p:cNvPr id="614" name="Google Shape;614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39"/>
          <p:cNvSpPr/>
          <p:nvPr/>
        </p:nvSpPr>
        <p:spPr>
          <a:xfrm>
            <a:off x="1534075" y="4286685"/>
            <a:ext cx="444812" cy="262426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39"/>
          <p:cNvGrpSpPr/>
          <p:nvPr/>
        </p:nvGrpSpPr>
        <p:grpSpPr>
          <a:xfrm>
            <a:off x="2117351" y="4243026"/>
            <a:ext cx="355087" cy="349235"/>
            <a:chOff x="1244325" y="4999400"/>
            <a:chExt cx="444525" cy="437200"/>
          </a:xfrm>
        </p:grpSpPr>
        <p:sp>
          <p:nvSpPr>
            <p:cNvPr id="619" name="Google Shape;619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2687514" y="4231803"/>
            <a:ext cx="291682" cy="371662"/>
            <a:chOff x="1958100" y="4985350"/>
            <a:chExt cx="365150" cy="465275"/>
          </a:xfrm>
        </p:grpSpPr>
        <p:sp>
          <p:nvSpPr>
            <p:cNvPr id="625" name="Google Shape;625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3204498" y="4245942"/>
            <a:ext cx="334617" cy="343863"/>
            <a:chOff x="2605300" y="5003050"/>
            <a:chExt cx="418900" cy="430475"/>
          </a:xfrm>
        </p:grpSpPr>
        <p:sp>
          <p:nvSpPr>
            <p:cNvPr id="629" name="Google Shape;629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3710278" y="4253271"/>
            <a:ext cx="399959" cy="328746"/>
            <a:chOff x="3238475" y="5012225"/>
            <a:chExt cx="500700" cy="411550"/>
          </a:xfrm>
        </p:grpSpPr>
        <p:sp>
          <p:nvSpPr>
            <p:cNvPr id="633" name="Google Shape;633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9"/>
          <p:cNvGrpSpPr/>
          <p:nvPr/>
        </p:nvGrpSpPr>
        <p:grpSpPr>
          <a:xfrm>
            <a:off x="4767670" y="4218144"/>
            <a:ext cx="438981" cy="398981"/>
            <a:chOff x="4562200" y="4968250"/>
            <a:chExt cx="549550" cy="499475"/>
          </a:xfrm>
        </p:grpSpPr>
        <p:sp>
          <p:nvSpPr>
            <p:cNvPr id="639" name="Google Shape;639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9"/>
          <p:cNvGrpSpPr/>
          <p:nvPr/>
        </p:nvGrpSpPr>
        <p:grpSpPr>
          <a:xfrm>
            <a:off x="4296537" y="4240590"/>
            <a:ext cx="304343" cy="353609"/>
            <a:chOff x="3972400" y="4996350"/>
            <a:chExt cx="381000" cy="442675"/>
          </a:xfrm>
        </p:grpSpPr>
        <p:sp>
          <p:nvSpPr>
            <p:cNvPr id="645" name="Google Shape;645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39"/>
          <p:cNvGrpSpPr/>
          <p:nvPr/>
        </p:nvGrpSpPr>
        <p:grpSpPr>
          <a:xfrm>
            <a:off x="5310035" y="4210835"/>
            <a:ext cx="431172" cy="413599"/>
            <a:chOff x="5241175" y="4959100"/>
            <a:chExt cx="539775" cy="517775"/>
          </a:xfrm>
        </p:grpSpPr>
        <p:sp>
          <p:nvSpPr>
            <p:cNvPr id="648" name="Google Shape;648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9"/>
          <p:cNvSpPr/>
          <p:nvPr/>
        </p:nvSpPr>
        <p:spPr>
          <a:xfrm>
            <a:off x="5874650" y="4313028"/>
            <a:ext cx="379470" cy="209745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39"/>
          <p:cNvGrpSpPr/>
          <p:nvPr/>
        </p:nvGrpSpPr>
        <p:grpSpPr>
          <a:xfrm>
            <a:off x="6463502" y="4272282"/>
            <a:ext cx="276565" cy="318022"/>
            <a:chOff x="6685175" y="5036025"/>
            <a:chExt cx="346225" cy="398125"/>
          </a:xfrm>
        </p:grpSpPr>
        <p:sp>
          <p:nvSpPr>
            <p:cNvPr id="656" name="Google Shape;656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7089643" y="2411824"/>
            <a:ext cx="432570" cy="421334"/>
            <a:chOff x="5926225" y="921350"/>
            <a:chExt cx="517800" cy="504350"/>
          </a:xfrm>
        </p:grpSpPr>
        <p:sp>
          <p:nvSpPr>
            <p:cNvPr id="662" name="Google Shape;66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64" name="Google Shape;664;p39"/>
          <p:cNvSpPr/>
          <p:nvPr/>
        </p:nvSpPr>
        <p:spPr>
          <a:xfrm>
            <a:off x="7283563" y="26478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39"/>
          <p:cNvGrpSpPr/>
          <p:nvPr/>
        </p:nvGrpSpPr>
        <p:grpSpPr>
          <a:xfrm>
            <a:off x="7974630" y="2391204"/>
            <a:ext cx="432570" cy="421334"/>
            <a:chOff x="5926225" y="921350"/>
            <a:chExt cx="517800" cy="504350"/>
          </a:xfrm>
        </p:grpSpPr>
        <p:sp>
          <p:nvSpPr>
            <p:cNvPr id="666" name="Google Shape;66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9"/>
          <p:cNvSpPr/>
          <p:nvPr/>
        </p:nvSpPr>
        <p:spPr>
          <a:xfrm>
            <a:off x="8168551" y="262726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9"/>
          <p:cNvGrpSpPr/>
          <p:nvPr/>
        </p:nvGrpSpPr>
        <p:grpSpPr>
          <a:xfrm>
            <a:off x="7089910" y="3140246"/>
            <a:ext cx="1075937" cy="1047989"/>
            <a:chOff x="5926225" y="921350"/>
            <a:chExt cx="517800" cy="504350"/>
          </a:xfrm>
        </p:grpSpPr>
        <p:sp>
          <p:nvSpPr>
            <p:cNvPr id="670" name="Google Shape;67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FFB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FFB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39"/>
          <p:cNvSpPr/>
          <p:nvPr/>
        </p:nvSpPr>
        <p:spPr>
          <a:xfrm>
            <a:off x="7572223" y="372734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9"/>
          <p:cNvSpPr txBox="1"/>
          <p:nvPr/>
        </p:nvSpPr>
        <p:spPr>
          <a:xfrm>
            <a:off x="6978600" y="312075"/>
            <a:ext cx="17718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SlidesCarnival icons are editable shapes</a:t>
            </a: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This means that you can: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Resize them without losing quality.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Change fill color and opacity.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Change line color, width and style.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Isn’t that nice? :)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Examples:</a:t>
            </a:r>
            <a:endParaRPr sz="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4" name="Google Shape;674;p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03835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" dirty="0" smtClean="0"/>
              <a:t>ABOUT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7763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00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/>
          <p:nvPr/>
        </p:nvSpPr>
        <p:spPr>
          <a:xfrm>
            <a:off x="2846155" y="914286"/>
            <a:ext cx="59184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Now you can use any emoji as an icon!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And of course it resizes without losing quality and you can change the color.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How? Follow Google instructions </a:t>
            </a:r>
            <a:r>
              <a:rPr lang="en" u="sng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https://twitter.com/googledocs/status/730087240156643328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1644425" y="2374250"/>
            <a:ext cx="7106100" cy="23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B000"/>
                </a:solidFill>
                <a:highlight>
                  <a:srgbClr val="434343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rgbClr val="FFB000"/>
              </a:solidFill>
              <a:highlight>
                <a:srgbClr val="434343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4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682" name="Google Shape;682;p40"/>
          <p:cNvSpPr txBox="1"/>
          <p:nvPr/>
        </p:nvSpPr>
        <p:spPr>
          <a:xfrm>
            <a:off x="1412125" y="10329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D9D9D9"/>
                </a:solidFill>
              </a:rPr>
              <a:t>😉</a:t>
            </a:r>
            <a:endParaRPr sz="96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057400" y="666750"/>
            <a:ext cx="571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Oldest  motorsports team of SRM-IST NCR campus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We compete in Off-road motorsport events, conducted all over India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With Six years of working experience, and an extremely hard working and dedicated team,  we aim to bring glory to our Institute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9582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038350"/>
            <a:ext cx="5715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 PAST ACHIEVEMENTS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2432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752600" y="0"/>
            <a:ext cx="624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Competing in QBDC 2016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Competing in MEGA ATV 2016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Clearing SAE BAJA VIRTUALS 2018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Clearing dynamic and static events of SAE BAJA 2018(in first attempt)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Competing in SAE BAJA 2019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Competing in ESI 2019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Competing in MEGA ATV 2019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3363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90800" y="211455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 FUTURE PLANS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1143000" y="3028950"/>
            <a:ext cx="9508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108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905000" y="666750"/>
            <a:ext cx="609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We are participating in SAE BAJA 2020, Pithampur, which happens to be an International Event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We are </a:t>
            </a:r>
            <a:r>
              <a:rPr lang="en-US" sz="2400" dirty="0" smtClean="0"/>
              <a:t>planning to participate </a:t>
            </a:r>
            <a:r>
              <a:rPr lang="en-US" sz="2400" dirty="0"/>
              <a:t>in </a:t>
            </a:r>
            <a:r>
              <a:rPr lang="en-US" sz="2400" dirty="0" smtClean="0"/>
              <a:t>MEGA ATV 2020, GOA, </a:t>
            </a:r>
            <a:r>
              <a:rPr lang="en-US" sz="2400" dirty="0"/>
              <a:t>which happens to be </a:t>
            </a:r>
            <a:r>
              <a:rPr lang="en-US" sz="2400" dirty="0" smtClean="0"/>
              <a:t>a  National </a:t>
            </a:r>
            <a:r>
              <a:rPr lang="en-US" sz="2400" dirty="0"/>
              <a:t>Event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We </a:t>
            </a:r>
            <a:r>
              <a:rPr lang="en-US" sz="2400" dirty="0" smtClean="0"/>
              <a:t>are planning to participate </a:t>
            </a:r>
            <a:r>
              <a:rPr lang="en-US" sz="2400" dirty="0"/>
              <a:t>in </a:t>
            </a:r>
            <a:r>
              <a:rPr lang="en-US" sz="2400" dirty="0" smtClean="0"/>
              <a:t>ESI 2020,PUNE, </a:t>
            </a:r>
            <a:r>
              <a:rPr lang="en-US" sz="2400" dirty="0"/>
              <a:t>which happens to be a  National </a:t>
            </a:r>
            <a:r>
              <a:rPr lang="en-US" sz="2400" dirty="0" smtClean="0"/>
              <a:t>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1995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514600" y="2266950"/>
            <a:ext cx="61722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 PROJECT TECHNICAL DETAILS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-533400" y="3409950"/>
            <a:ext cx="2650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952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se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21180</TotalTime>
  <Words>608</Words>
  <Application>Microsoft Office PowerPoint</Application>
  <PresentationFormat>On-screen Show (16:9)</PresentationFormat>
  <Paragraphs>143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Barlow</vt:lpstr>
      <vt:lpstr>Calibri</vt:lpstr>
      <vt:lpstr>Mangal</vt:lpstr>
      <vt:lpstr>Wingdings</vt:lpstr>
      <vt:lpstr>Basset template</vt:lpstr>
      <vt:lpstr>DIRT RANGERS</vt:lpstr>
      <vt:lpstr>Slide 2</vt:lpstr>
      <vt:lpstr>1. ABOUT US</vt:lpstr>
      <vt:lpstr>Slide 4</vt:lpstr>
      <vt:lpstr>2. PAST ACHIEVEMENTS</vt:lpstr>
      <vt:lpstr>Slide 6</vt:lpstr>
      <vt:lpstr>3. FUTURE PLANS</vt:lpstr>
      <vt:lpstr>Slide 8</vt:lpstr>
      <vt:lpstr>4. PROJECT TECHNICAL DETAILS</vt:lpstr>
      <vt:lpstr>Slide 10</vt:lpstr>
      <vt:lpstr>5. INNOVATION DETAILS</vt:lpstr>
      <vt:lpstr>DRONE MONITORING</vt:lpstr>
      <vt:lpstr>Details</vt:lpstr>
      <vt:lpstr>Electrochemical Exhaust Gas Purification  </vt:lpstr>
      <vt:lpstr>DETAILS</vt:lpstr>
      <vt:lpstr>6. BUDGET DETAILS</vt:lpstr>
      <vt:lpstr>Expected Expenditure on Manufacturing</vt:lpstr>
      <vt:lpstr>7. PROJECT SCHEDULE</vt:lpstr>
      <vt:lpstr>Slide 19</vt:lpstr>
      <vt:lpstr>8. TEAM MEMBERS’ DETAILS</vt:lpstr>
      <vt:lpstr>Slide 21</vt:lpstr>
      <vt:lpstr>Slide 22</vt:lpstr>
      <vt:lpstr>Slide 23</vt:lpstr>
      <vt:lpstr>Slide 24</vt:lpstr>
      <vt:lpstr>Slide 25</vt:lpstr>
      <vt:lpstr>THANKYOU!</vt:lpstr>
      <vt:lpstr>CREDITS</vt:lpstr>
      <vt:lpstr>PRESENTATION DESIGN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DIRT RANGERS</dc:title>
  <dc:creator>Parth Jain</dc:creator>
  <cp:lastModifiedBy>sumedha</cp:lastModifiedBy>
  <cp:revision>40</cp:revision>
  <dcterms:modified xsi:type="dcterms:W3CDTF">2019-07-07T10:20:43Z</dcterms:modified>
</cp:coreProperties>
</file>